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454" r:id="rId2"/>
    <p:sldId id="908" r:id="rId3"/>
    <p:sldId id="917" r:id="rId4"/>
    <p:sldId id="923" r:id="rId5"/>
    <p:sldId id="924" r:id="rId6"/>
    <p:sldId id="925" r:id="rId7"/>
    <p:sldId id="918" r:id="rId8"/>
    <p:sldId id="920" r:id="rId9"/>
    <p:sldId id="921" r:id="rId10"/>
    <p:sldId id="922" r:id="rId11"/>
    <p:sldId id="926" r:id="rId12"/>
    <p:sldId id="929" r:id="rId13"/>
    <p:sldId id="930" r:id="rId1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  <a:srgbClr val="9148C8"/>
    <a:srgbClr val="F9FBF4"/>
    <a:srgbClr val="F0F4E2"/>
    <a:srgbClr val="F3F7E9"/>
    <a:srgbClr val="A36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1668CF05-B3F6-4831-87B9-670A120674B4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59" cy="498134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3"/>
            <a:ext cx="2945659" cy="498134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9A5FA50D-C67B-4CE6-82A1-9475F0F8E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18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81185BB0-935A-4020-81EC-E9AB0883C6E5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8134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8134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6BF3D27D-09A3-410C-BB59-BFD9474F4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9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69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68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20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60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89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8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8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58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17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6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40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6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6B4E-F503-4EF3-8616-A10269184B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2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DB24-5DEC-42FC-AACA-27A54F37D9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9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E37B-5262-4CC2-9912-B771C4EF35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9109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FD5-67B6-4370-8275-3B6FD7E92A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27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B452-AAFE-4A5A-BD4C-416B4BDA83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8924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AB13-2E59-42D3-ADB6-B591EFB931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16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1710-A149-401D-859D-28BE219A93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68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3254-5E69-4660-B807-1EF6A09453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7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5B57-267F-4F5E-A2FB-DD33AE1E03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0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EC0A-AE63-46CD-96A8-A1A604862E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0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344-CEF8-447C-BF57-0D369A3EFD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7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4BC8-C332-4B1B-A77D-B14ABFD89B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2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3193-4CE5-43C2-92A3-12BB9E6A86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7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979-1C8D-4850-A456-57E59152D4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6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836-3C6F-4C62-95A1-BE31D1035D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3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7592-85E0-4D07-854D-273E5D739B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B934D-4915-473A-90AC-0DCCEB9852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6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623061" y="2339101"/>
            <a:ext cx="10172700" cy="2152340"/>
          </a:xfrm>
          <a:prstGeom prst="roundRect">
            <a:avLst/>
          </a:prstGeom>
          <a:solidFill>
            <a:srgbClr val="F9FBF4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0932"/>
          <a:stretch/>
        </p:blipFill>
        <p:spPr>
          <a:xfrm>
            <a:off x="0" y="0"/>
            <a:ext cx="331258" cy="482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60251" y="-91179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12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1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062" y="2170880"/>
            <a:ext cx="10344151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تعیین نقطه مطلوب تلفات در شبکه توزیع</a:t>
            </a:r>
          </a:p>
          <a:p>
            <a:pPr algn="ctr" rtl="1">
              <a:lnSpc>
                <a:spcPct val="150000"/>
              </a:lnSpc>
            </a:pPr>
            <a:r>
              <a:rPr lang="fa-IR" sz="4000" dirty="0" smtClean="0">
                <a:solidFill>
                  <a:srgbClr val="914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بر اساس مطالعه در شرکت توزیع برق مشهد</a:t>
            </a:r>
            <a:endParaRPr lang="en-US" sz="4000" b="1" dirty="0" smtClean="0">
              <a:solidFill>
                <a:srgbClr val="9148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2262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516649" y="411342"/>
            <a:ext cx="7221711" cy="1125385"/>
          </a:xfrm>
          <a:prstGeom prst="roundRect">
            <a:avLst/>
          </a:prstGeom>
          <a:solidFill>
            <a:srgbClr val="F9FBF4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0932"/>
          <a:stretch/>
        </p:blipFill>
        <p:spPr>
          <a:xfrm>
            <a:off x="0" y="0"/>
            <a:ext cx="459266" cy="6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352" y="-1635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2544" y="690953"/>
            <a:ext cx="760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میزان کاهش تلفات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12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10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774061" y="3232709"/>
          <a:ext cx="9758499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833"/>
                <a:gridCol w="3252833"/>
                <a:gridCol w="3252833"/>
              </a:tblGrid>
              <a:tr h="1294895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itr" panose="00000700000000000000" pitchFamily="2" charset="-78"/>
                        </a:rPr>
                        <a:t>تلفات پس از اجرای پروژه</a:t>
                      </a:r>
                      <a:r>
                        <a:rPr lang="fa-IR" baseline="0" dirty="0" smtClean="0">
                          <a:cs typeface="B Titr" panose="00000700000000000000" pitchFamily="2" charset="-78"/>
                        </a:rPr>
                        <a:t> بر اساس دیتای برداشت شده از </a:t>
                      </a:r>
                      <a:r>
                        <a:rPr lang="en-US" baseline="0" dirty="0" smtClean="0">
                          <a:cs typeface="B Titr" panose="00000700000000000000" pitchFamily="2" charset="-78"/>
                        </a:rPr>
                        <a:t>MDM</a:t>
                      </a:r>
                      <a:endParaRPr lang="en-US" dirty="0" smtClean="0">
                        <a:cs typeface="B Titr" panose="00000700000000000000" pitchFamily="2" charset="-78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itr" panose="00000700000000000000" pitchFamily="2" charset="-78"/>
                        </a:rPr>
                        <a:t>تلفات قبل از اجرای پروژه بر اساس اندازه گیری ورودی</a:t>
                      </a:r>
                      <a:r>
                        <a:rPr lang="fa-IR" baseline="0" dirty="0" smtClean="0">
                          <a:cs typeface="B Titr" panose="00000700000000000000" pitchFamily="2" charset="-78"/>
                        </a:rPr>
                        <a:t> و خروجی</a:t>
                      </a:r>
                      <a:endParaRPr lang="en-US" dirty="0" smtClean="0">
                        <a:cs typeface="B Titr" panose="00000700000000000000" pitchFamily="2" charset="-78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پست</a:t>
                      </a:r>
                      <a:r>
                        <a:rPr lang="fa-IR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%</a:t>
                      </a:r>
                      <a:r>
                        <a:rPr lang="fa-I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2/3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%</a:t>
                      </a:r>
                      <a:r>
                        <a:rPr lang="fa-I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6/9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هوایی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%</a:t>
                      </a:r>
                      <a:r>
                        <a:rPr lang="fa-I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3/6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%</a:t>
                      </a:r>
                      <a:r>
                        <a:rPr lang="fa-I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11/6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زمینی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%</a:t>
                      </a:r>
                      <a:r>
                        <a:rPr lang="fa-I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2/93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%</a:t>
                      </a:r>
                      <a:r>
                        <a:rPr lang="fa-I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9/2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تلفات</a:t>
                      </a:r>
                      <a:r>
                        <a:rPr lang="fa-I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کل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971641" y="1564453"/>
            <a:ext cx="760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به تفکیک ترانس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2544" y="1673598"/>
            <a:ext cx="760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تلفات کلی</a:t>
            </a:r>
          </a:p>
        </p:txBody>
      </p:sp>
      <p:sp>
        <p:nvSpPr>
          <p:cNvPr id="6" name="Oval 5"/>
          <p:cNvSpPr/>
          <p:nvPr/>
        </p:nvSpPr>
        <p:spPr>
          <a:xfrm>
            <a:off x="2505219" y="5440680"/>
            <a:ext cx="1952481" cy="74155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565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0932"/>
          <a:stretch/>
        </p:blipFill>
        <p:spPr>
          <a:xfrm>
            <a:off x="0" y="0"/>
            <a:ext cx="459266" cy="6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9" y="40134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12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11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0131" y="814690"/>
            <a:ext cx="107661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بنابرین تلفات فنی در شبکه تیپیکال بین</a:t>
            </a:r>
            <a:r>
              <a:rPr lang="fa-I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4/5 تا 5 درصد </a:t>
            </a:r>
            <a:r>
              <a:rPr lang="fa-I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است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مابقی تلفات مربوط به تلفات غیرفنی خواهد بود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.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هر چه تلفات شرکت توزیع کمتر باشد میزان کاهش آن دشوارتر خواهد بود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هدف ما در چشم انداز ۱۴۰۵ رسیدن به </a:t>
            </a:r>
            <a:r>
              <a:rPr lang="fa-I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تلفات ۵ درصد در سال ۱۴۰۵</a:t>
            </a:r>
            <a:r>
              <a:rPr lang="fa-I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می باشد.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2769" y="3123014"/>
            <a:ext cx="7563827" cy="3542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0569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516649" y="411342"/>
            <a:ext cx="7221711" cy="1125385"/>
          </a:xfrm>
          <a:prstGeom prst="roundRect">
            <a:avLst/>
          </a:prstGeom>
          <a:solidFill>
            <a:srgbClr val="F9FBF4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0932"/>
          <a:stretch/>
        </p:blipFill>
        <p:spPr>
          <a:xfrm>
            <a:off x="0" y="0"/>
            <a:ext cx="459266" cy="6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9" y="40134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6020" y="589042"/>
            <a:ext cx="6977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بهبود دقت اندازه گیری تلفات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48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12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Content Placeholder 3" descr="Image24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4852976"/>
            <a:ext cx="2673364" cy="2005023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336683" y="5589270"/>
            <a:ext cx="343527" cy="4545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FF00"/>
              </a:solidFill>
            </a:endParaRPr>
          </a:p>
        </p:txBody>
      </p:sp>
      <p:pic>
        <p:nvPicPr>
          <p:cNvPr id="25" name="Content Placeholder 3" descr="Image24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7986" y="3268745"/>
            <a:ext cx="2199849" cy="2152413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3680459" y="4286250"/>
            <a:ext cx="373287" cy="446116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accent2"/>
              </a:solidFill>
            </a:endParaRPr>
          </a:p>
        </p:txBody>
      </p:sp>
      <p:pic>
        <p:nvPicPr>
          <p:cNvPr id="27" name="Content Placeholder 3" descr="Image24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91659" y="4194810"/>
            <a:ext cx="2943184" cy="2629244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4520403" y="5038306"/>
            <a:ext cx="605725" cy="658675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3643" y="1627509"/>
            <a:ext cx="52700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در </a:t>
            </a:r>
            <a:r>
              <a:rPr lang="fa-I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خصوص </a:t>
            </a:r>
            <a:r>
              <a:rPr lang="fa-I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محاسبه </a:t>
            </a:r>
            <a:r>
              <a:rPr lang="fa-I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تلفات نیز می بایست موارد ذیل لحاظ گردد: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اندازه گیری تلفات می بایست تنها بر اساس داده های سیستم بیلینگ باشد.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اجتناب از معادل سازی مصرف: هر مصرف کننده می بایست کنتور داشته باشد. (روشنایی معابر، دکه های پلیس، چراغهای راهنمایی و ...) تا رویه محاسبه تلفات واحد گردد</a:t>
            </a:r>
          </a:p>
          <a:p>
            <a:pPr algn="justLow" rtl="1">
              <a:lnSpc>
                <a:spcPct val="150000"/>
              </a:lnSpc>
            </a:pPr>
            <a:endParaRPr lang="fa-IR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21885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0932"/>
          <a:stretch/>
        </p:blipFill>
        <p:spPr>
          <a:xfrm>
            <a:off x="0" y="0"/>
            <a:ext cx="459266" cy="6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9" y="40134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112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13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09594" y="668961"/>
            <a:ext cx="9906000" cy="1138068"/>
          </a:xfrm>
          <a:prstGeom prst="roundRect">
            <a:avLst/>
          </a:prstGeom>
          <a:solidFill>
            <a:srgbClr val="F9FBF4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lvl="1" algn="ctr" rtl="1">
              <a:lnSpc>
                <a:spcPct val="150000"/>
              </a:lnSpc>
              <a:spcAft>
                <a:spcPts val="1000"/>
              </a:spcAft>
            </a:pPr>
            <a:r>
              <a:rPr lang="fa-IR" sz="40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اندازه گیری دقیق تلفات از طریق سیستم </a:t>
            </a:r>
            <a:r>
              <a:rPr lang="en-US" sz="40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AMI</a:t>
            </a:r>
            <a:endParaRPr lang="fa-IR" sz="4000" dirty="0">
              <a:solidFill>
                <a:srgbClr val="9537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ctr" rtl="1"/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74" y="1934871"/>
            <a:ext cx="7947025" cy="4799304"/>
          </a:xfrm>
          <a:prstGeom prst="rect">
            <a:avLst/>
          </a:prstGeom>
        </p:spPr>
      </p:pic>
      <p:pic>
        <p:nvPicPr>
          <p:cNvPr id="22" name="Picture 7" descr="Image result for amr system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86713" b="74055"/>
          <a:stretch/>
        </p:blipFill>
        <p:spPr bwMode="auto">
          <a:xfrm>
            <a:off x="4570068" y="3197390"/>
            <a:ext cx="376034" cy="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Image result for amr system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86713" b="74055"/>
          <a:stretch/>
        </p:blipFill>
        <p:spPr bwMode="auto">
          <a:xfrm>
            <a:off x="5273593" y="3727339"/>
            <a:ext cx="390607" cy="3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83651" y="2475990"/>
            <a:ext cx="311767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وضعیت گذشته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24" name="Picture 7" descr="Image result for amr system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86713" b="74055"/>
          <a:stretch/>
        </p:blipFill>
        <p:spPr bwMode="auto">
          <a:xfrm>
            <a:off x="8033941" y="3521491"/>
            <a:ext cx="423150" cy="36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983651" y="4334523"/>
            <a:ext cx="3117670" cy="369332"/>
          </a:xfrm>
          <a:prstGeom prst="rect">
            <a:avLst/>
          </a:prstGeom>
          <a:solidFill>
            <a:srgbClr val="A365D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وضعیت آینده (اجرای کامل </a:t>
            </a:r>
            <a:r>
              <a:rPr lang="en-US" dirty="0" smtClean="0">
                <a:cs typeface="B Titr" panose="00000700000000000000" pitchFamily="2" charset="-78"/>
              </a:rPr>
              <a:t>AMI</a:t>
            </a:r>
            <a:r>
              <a:rPr lang="fa-IR" dirty="0" smtClean="0">
                <a:cs typeface="B Titr" panose="00000700000000000000" pitchFamily="2" charset="-78"/>
              </a:rPr>
              <a:t>)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83651" y="3081975"/>
            <a:ext cx="311767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وضعیت فعلی</a:t>
            </a:r>
          </a:p>
        </p:txBody>
      </p:sp>
      <p:pic>
        <p:nvPicPr>
          <p:cNvPr id="29" name="Picture 7" descr="Image result for amr system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86713" b="74055"/>
          <a:stretch/>
        </p:blipFill>
        <p:spPr bwMode="auto">
          <a:xfrm>
            <a:off x="6031213" y="3268745"/>
            <a:ext cx="420708" cy="3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Image result for amr system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86713" b="74055"/>
          <a:stretch/>
        </p:blipFill>
        <p:spPr bwMode="auto">
          <a:xfrm>
            <a:off x="3065950" y="3513202"/>
            <a:ext cx="360968" cy="3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Image result for amr system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86713" b="74055"/>
          <a:stretch/>
        </p:blipFill>
        <p:spPr bwMode="auto">
          <a:xfrm>
            <a:off x="2566120" y="5232118"/>
            <a:ext cx="420708" cy="3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983651" y="3701535"/>
            <a:ext cx="311767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تاثیر نصب روشنایی معابر</a:t>
            </a:r>
            <a:endParaRPr lang="fa-IR" dirty="0" smtClean="0">
              <a:cs typeface="B Titr" panose="00000700000000000000" pitchFamily="2" charset="-78"/>
            </a:endParaRPr>
          </a:p>
        </p:txBody>
      </p:sp>
      <p:pic>
        <p:nvPicPr>
          <p:cNvPr id="33" name="Picture 7" descr="Image result for amr system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86713" b="74055"/>
          <a:stretch/>
        </p:blipFill>
        <p:spPr bwMode="auto">
          <a:xfrm>
            <a:off x="2594504" y="2644597"/>
            <a:ext cx="363939" cy="31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Image result for amr system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86713" b="74055"/>
          <a:stretch/>
        </p:blipFill>
        <p:spPr bwMode="auto">
          <a:xfrm>
            <a:off x="2597257" y="4398385"/>
            <a:ext cx="363939" cy="31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Image result for amr system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86713" b="74055"/>
          <a:stretch/>
        </p:blipFill>
        <p:spPr bwMode="auto">
          <a:xfrm>
            <a:off x="2594504" y="3544696"/>
            <a:ext cx="363939" cy="31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8983651" y="4931229"/>
            <a:ext cx="0" cy="16411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983651" y="6572363"/>
            <a:ext cx="31176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8149238" y="5673456"/>
            <a:ext cx="1190453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solidFill>
                  <a:schemeClr val="bg1"/>
                </a:solidFill>
                <a:cs typeface="B Titr" panose="00000700000000000000" pitchFamily="2" charset="-78"/>
              </a:rPr>
              <a:t>دقت تلفات</a:t>
            </a:r>
            <a:endParaRPr lang="en-US" sz="1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8983651" y="6399497"/>
            <a:ext cx="599855" cy="172866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flipV="1">
            <a:off x="9583506" y="5751796"/>
            <a:ext cx="929639" cy="668288"/>
          </a:xfrm>
          <a:prstGeom prst="curvedConnector3">
            <a:avLst>
              <a:gd name="adj1" fmla="val 40632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flipV="1">
            <a:off x="10501534" y="5594724"/>
            <a:ext cx="463645" cy="174618"/>
          </a:xfrm>
          <a:prstGeom prst="curvedConnector3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10881465" y="4944808"/>
            <a:ext cx="929639" cy="668288"/>
          </a:xfrm>
          <a:prstGeom prst="curvedConnector3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3417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8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516649" y="411342"/>
            <a:ext cx="7221711" cy="1125385"/>
          </a:xfrm>
          <a:prstGeom prst="roundRect">
            <a:avLst/>
          </a:prstGeom>
          <a:solidFill>
            <a:srgbClr val="F9FBF4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0932"/>
          <a:stretch/>
        </p:blipFill>
        <p:spPr>
          <a:xfrm>
            <a:off x="0" y="0"/>
            <a:ext cx="459266" cy="6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9" y="40134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0279" y="617187"/>
            <a:ext cx="777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اندازه گیری دقیق تلفات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12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2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56358" y="1742572"/>
            <a:ext cx="1076618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یکی از مهمترین چالش ها در مقوله تلفات:</a:t>
            </a:r>
          </a:p>
          <a:p>
            <a:pPr algn="ctr" rtl="1">
              <a:lnSpc>
                <a:spcPct val="150000"/>
              </a:lnSpc>
            </a:pPr>
            <a:r>
              <a:rPr lang="fa-IR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تفکیک تلفات ذاتی 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شبکه (تلفات فنی)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از تلفات 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کلی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Low" rtl="1">
              <a:lnSpc>
                <a:spcPct val="150000"/>
              </a:lnSpc>
            </a:pPr>
            <a:endParaRPr lang="fa-IR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بنابرین جهت تعیین نقطه مطلوب تلفات می بایست درک صحیحی نسبت به تلفات  و پارامترهای موثر بر </a:t>
            </a:r>
            <a:r>
              <a:rPr lang="fa-I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تلفات موجود </a:t>
            </a:r>
            <a:r>
              <a:rPr lang="fa-I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در شبکه داشته باشیم.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98" y="2773604"/>
            <a:ext cx="101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تعداد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647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516649" y="411342"/>
            <a:ext cx="7221711" cy="1125385"/>
          </a:xfrm>
          <a:prstGeom prst="roundRect">
            <a:avLst/>
          </a:prstGeom>
          <a:solidFill>
            <a:srgbClr val="F9FBF4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0932"/>
          <a:stretch/>
        </p:blipFill>
        <p:spPr>
          <a:xfrm>
            <a:off x="0" y="0"/>
            <a:ext cx="459266" cy="6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9" y="40134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0279" y="617187"/>
            <a:ext cx="777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بررسی وضعیت موجود در تلفات فنی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12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3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68731" y="1096077"/>
            <a:ext cx="10766185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هدف:</a:t>
            </a:r>
          </a:p>
          <a:p>
            <a:pPr algn="ctr" rtl="1">
              <a:lnSpc>
                <a:spcPct val="150000"/>
              </a:lnSpc>
            </a:pP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آنالیز تحلیلی و تفکیک تلفات ذاتی شبکه از کل تلفات</a:t>
            </a:r>
            <a:endParaRPr lang="fa-IR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Low" rtl="1">
              <a:lnSpc>
                <a:spcPct val="150000"/>
              </a:lnSpc>
            </a:pPr>
            <a:endParaRPr lang="fa-IR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ارائه نتایج این تحقیق در کنفرانس</a:t>
            </a:r>
          </a:p>
          <a:p>
            <a:pPr algn="justLow" rtl="1">
              <a:lnSpc>
                <a:spcPct val="150000"/>
              </a:lnSpc>
            </a:pPr>
            <a:r>
              <a:rPr lang="fa-I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 بین المللی سیرد </a:t>
            </a:r>
            <a:r>
              <a:rPr lang="fa-I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2017(اسکاتلند)</a:t>
            </a:r>
            <a:endParaRPr lang="fa-IR" sz="2800" dirty="0" smtClean="0"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Low" rtl="1">
              <a:lnSpc>
                <a:spcPct val="150000"/>
              </a:lnSpc>
            </a:pPr>
            <a:endParaRPr lang="fa-IR" sz="2800" dirty="0" smtClean="0">
              <a:solidFill>
                <a:srgbClr val="953735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Low" rtl="1">
              <a:lnSpc>
                <a:spcPct val="150000"/>
              </a:lnSpc>
            </a:pPr>
            <a:endParaRPr lang="fa-IR" sz="5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98" y="2773604"/>
            <a:ext cx="101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تعداد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62" y="2631890"/>
            <a:ext cx="7614285" cy="42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568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394463" y="4469713"/>
            <a:ext cx="9921782" cy="2152340"/>
          </a:xfrm>
          <a:prstGeom prst="roundRect">
            <a:avLst/>
          </a:prstGeom>
          <a:solidFill>
            <a:srgbClr val="F9FBF4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0932"/>
          <a:stretch/>
        </p:blipFill>
        <p:spPr>
          <a:xfrm>
            <a:off x="0" y="0"/>
            <a:ext cx="459266" cy="6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9" y="40134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12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4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8731" y="4505134"/>
            <a:ext cx="99060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اندازه گیری تلفات ۲۰ کلیوولت</a:t>
            </a:r>
            <a:endParaRPr lang="fa-IR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فیدر نمونه امامت</a:t>
            </a:r>
            <a:endParaRPr lang="fa-IR" sz="44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563" y="828552"/>
            <a:ext cx="9288157" cy="3463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466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986828" y="70415"/>
            <a:ext cx="5804632" cy="1174491"/>
          </a:xfrm>
          <a:prstGeom prst="roundRect">
            <a:avLst/>
          </a:prstGeom>
          <a:solidFill>
            <a:srgbClr val="F9FBF4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0932"/>
          <a:stretch/>
        </p:blipFill>
        <p:spPr>
          <a:xfrm>
            <a:off x="0" y="0"/>
            <a:ext cx="459266" cy="6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9" y="40134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12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5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9886" y="315588"/>
            <a:ext cx="71984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اندازه گیری تلفات ۲۰ کلیوولت</a:t>
            </a:r>
            <a:endParaRPr lang="fa-IR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ctr" rtl="1"/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فیدر نمونه امامت</a:t>
            </a:r>
            <a:endParaRPr lang="fa-IR" sz="24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2" name="Picture 2" descr="azadi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2109" b="17970"/>
          <a:stretch>
            <a:fillRect/>
          </a:stretch>
        </p:blipFill>
        <p:spPr bwMode="auto">
          <a:xfrm>
            <a:off x="1407518" y="1315049"/>
            <a:ext cx="8497447" cy="4200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58315" y="5585635"/>
            <a:ext cx="45958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شبیه سازی در نرم افزار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DIgSILENT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 تلفات فیدر و ترانس :  2/1 درصد 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29593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986828" y="70415"/>
            <a:ext cx="5804632" cy="1174491"/>
          </a:xfrm>
          <a:prstGeom prst="roundRect">
            <a:avLst/>
          </a:prstGeom>
          <a:solidFill>
            <a:srgbClr val="F9FBF4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0932"/>
          <a:stretch/>
        </p:blipFill>
        <p:spPr>
          <a:xfrm>
            <a:off x="0" y="0"/>
            <a:ext cx="459266" cy="6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9" y="40134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12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6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9886" y="315588"/>
            <a:ext cx="71984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اندازه گیری تلفات ۲۰ کلیوولت</a:t>
            </a:r>
            <a:endParaRPr lang="fa-IR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ctr" rtl="1"/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فیدر نمونه امامت</a:t>
            </a:r>
            <a:endParaRPr lang="fa-IR" sz="24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9144" y="2035514"/>
            <a:ext cx="5909585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نصب کنتورهوشمند در خروجی کلیه ترانسفورماتورها 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کنتور مرجع فیدر هوشمند می باشد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اندازه گیری دقیق تلفات از طریق اندازه گیری همزمان انرژي ورودی و خروجی</a:t>
            </a:r>
          </a:p>
          <a:p>
            <a:pPr algn="ctr" rtl="1">
              <a:lnSpc>
                <a:spcPct val="150000"/>
              </a:lnSpc>
            </a:pPr>
            <a:endParaRPr lang="fa-IR" sz="3200" dirty="0" smtClean="0">
              <a:solidFill>
                <a:schemeClr val="bg2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32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اندازه گیری از طریق سیستم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AMI</a:t>
            </a:r>
            <a:r>
              <a:rPr lang="fa-IR" sz="32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:  </a:t>
            </a:r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تلفات فیدر و ترانس:  2/3 درصد </a:t>
            </a:r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95" y="1281522"/>
            <a:ext cx="5272961" cy="54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181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68732" y="4480729"/>
            <a:ext cx="9921782" cy="2152340"/>
          </a:xfrm>
          <a:prstGeom prst="roundRect">
            <a:avLst/>
          </a:prstGeom>
          <a:solidFill>
            <a:srgbClr val="F9FBF4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0932"/>
          <a:stretch/>
        </p:blipFill>
        <p:spPr>
          <a:xfrm>
            <a:off x="0" y="0"/>
            <a:ext cx="459266" cy="6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9" y="40134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12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7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4516150"/>
            <a:ext cx="9906000" cy="20390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اندازه گیری تلفات در شبکه فشارضعیف منطقه مسکونی خیام:</a:t>
            </a:r>
            <a:r>
              <a:rPr lang="fa-IR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با اجرای کامل کنتورهای هوشمند</a:t>
            </a:r>
            <a:endParaRPr lang="fa-IR" sz="44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508" y="270417"/>
            <a:ext cx="9735436" cy="4132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7668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22"/>
          <a:stretch/>
        </p:blipFill>
        <p:spPr bwMode="auto">
          <a:xfrm>
            <a:off x="47482" y="2810477"/>
            <a:ext cx="4883248" cy="379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516649" y="411342"/>
            <a:ext cx="7221711" cy="1125385"/>
          </a:xfrm>
          <a:prstGeom prst="roundRect">
            <a:avLst/>
          </a:prstGeom>
          <a:solidFill>
            <a:srgbClr val="F9FBF4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80932"/>
          <a:stretch/>
        </p:blipFill>
        <p:spPr>
          <a:xfrm>
            <a:off x="0" y="0"/>
            <a:ext cx="459266" cy="6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352" y="-1635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6458" y="690953"/>
            <a:ext cx="760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نصب کنتور مرجع برای محاسبه تلفات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12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8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1830" y="1740985"/>
            <a:ext cx="270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cs typeface="B Titr" panose="00000700000000000000" pitchFamily="2" charset="-78"/>
              </a:rPr>
              <a:t>بلوک دیاگرام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1656" y="5452093"/>
            <a:ext cx="1062071" cy="852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52936" y="3233163"/>
            <a:ext cx="1089074" cy="190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543" y="3718543"/>
            <a:ext cx="6448425" cy="230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626962" y="1948069"/>
            <a:ext cx="590958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۴۳۷ مشترک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۳۵۱۶ متر شبکه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دو ترانس</a:t>
            </a:r>
            <a:endParaRPr lang="fa-IR" sz="2000" dirty="0" smtClean="0">
              <a:solidFill>
                <a:schemeClr val="bg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57917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0932"/>
          <a:stretch/>
        </p:blipFill>
        <p:spPr>
          <a:xfrm>
            <a:off x="0" y="0"/>
            <a:ext cx="459266" cy="6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352" y="-1635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12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9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60" y="34053"/>
            <a:ext cx="5117960" cy="6823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/>
        </p:blipFill>
        <p:spPr>
          <a:xfrm>
            <a:off x="6470615" y="34053"/>
            <a:ext cx="5487602" cy="6774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C:\Documents and Settings\h.noorbakhsh\Desktop\New Folder (3)\20151223_12022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r="20357"/>
          <a:stretch/>
        </p:blipFill>
        <p:spPr bwMode="auto">
          <a:xfrm>
            <a:off x="10428793" y="3056055"/>
            <a:ext cx="1600441" cy="1973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10384971" y="5138057"/>
            <a:ext cx="783772" cy="11647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Documents and Settings\h.noorbakhsh\Desktop\New Folder (3)\20151223_1214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63218" y="2712752"/>
            <a:ext cx="2456313" cy="1842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47110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3348</TotalTime>
  <Words>613</Words>
  <Application>Microsoft Office PowerPoint</Application>
  <PresentationFormat>Widescreen</PresentationFormat>
  <Paragraphs>129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B Lotus</vt:lpstr>
      <vt:lpstr>B Titr</vt:lpstr>
      <vt:lpstr>Calibri</vt:lpstr>
      <vt:lpstr>Century Gothic</vt:lpstr>
      <vt:lpstr>IranNastaliq</vt:lpstr>
      <vt:lpstr>Tahoma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امیر خزایی</dc:creator>
  <cp:lastModifiedBy>امیر خزایی</cp:lastModifiedBy>
  <cp:revision>313</cp:revision>
  <cp:lastPrinted>2018-02-03T04:54:46Z</cp:lastPrinted>
  <dcterms:created xsi:type="dcterms:W3CDTF">2015-08-20T09:16:10Z</dcterms:created>
  <dcterms:modified xsi:type="dcterms:W3CDTF">2018-07-15T02:57:35Z</dcterms:modified>
</cp:coreProperties>
</file>